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4" r:id="rId5"/>
    <p:sldId id="265" r:id="rId6"/>
    <p:sldId id="266" r:id="rId7"/>
    <p:sldId id="268" r:id="rId8"/>
    <p:sldId id="267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589" autoAdjust="0"/>
  </p:normalViewPr>
  <p:slideViewPr>
    <p:cSldViewPr showGuides="1">
      <p:cViewPr varScale="1">
        <p:scale>
          <a:sx n="115" d="100"/>
          <a:sy n="115" d="100"/>
        </p:scale>
        <p:origin x="236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 Fabio Piscaglia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DIMEC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pic>
        <p:nvPicPr>
          <p:cNvPr id="6" name="Immagine 5" descr="Immagine che contiene testo, ricevuta, numero, linea&#10;&#10;Il contenuto generato dall'IA potrebbe non essere corretto.">
            <a:extLst>
              <a:ext uri="{FF2B5EF4-FFF2-40B4-BE49-F238E27FC236}">
                <a16:creationId xmlns:a16="http://schemas.microsoft.com/office/drawing/2014/main" id="{CB2EC8A5-FB4D-E9DD-A398-BB926BFB2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20" y="3387993"/>
            <a:ext cx="7772400" cy="241182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30B1546-B2E6-237A-0829-FF3A5DDAAFB4}"/>
              </a:ext>
            </a:extLst>
          </p:cNvPr>
          <p:cNvSpPr txBox="1"/>
          <p:nvPr/>
        </p:nvSpPr>
        <p:spPr>
          <a:xfrm>
            <a:off x="1259632" y="134076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Posti disponibili previsti 25-30</a:t>
            </a:r>
          </a:p>
          <a:p>
            <a:r>
              <a:rPr lang="it-IT" dirty="0"/>
              <a:t>Assegnazione ad UO di riferimento lungo tutto il percorso sulla base prevalentemente dei volumi formativi (letti di degenza)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DF947E4-1B6C-7541-0940-BEEA881C66CB}"/>
              </a:ext>
            </a:extLst>
          </p:cNvPr>
          <p:cNvSpPr txBox="1"/>
          <p:nvPr/>
        </p:nvSpPr>
        <p:spPr>
          <a:xfrm>
            <a:off x="1079612" y="3018661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Rotazioni previste per attività (possibilità di variazioni nel tempo)</a:t>
            </a:r>
          </a:p>
        </p:txBody>
      </p:sp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Strutture di sede: UUOO di Medicina Interna, Policlinico di </a:t>
            </a:r>
            <a:r>
              <a:rPr lang="it-IT" dirty="0" err="1"/>
              <a:t>S.Orsola</a:t>
            </a:r>
            <a:r>
              <a:rPr lang="it-IT" dirty="0"/>
              <a:t>, Bologna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Strutture collegate: UO di Medicina di Forlì, Ravenna, Faenza, Rimini, Bentivoglio, Budrio, S. Giovanni in Persiceto, </a:t>
            </a:r>
            <a:r>
              <a:rPr lang="it-IT" dirty="0" err="1"/>
              <a:t>Med</a:t>
            </a:r>
            <a:r>
              <a:rPr lang="it-IT" dirty="0"/>
              <a:t> Interna Semintensiva </a:t>
            </a:r>
            <a:r>
              <a:rPr lang="it-IT" dirty="0" err="1"/>
              <a:t>Osp</a:t>
            </a:r>
            <a:r>
              <a:rPr lang="it-IT" dirty="0"/>
              <a:t>. Maggiore (richiesta)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Strutture complementari: Ospedale </a:t>
            </a:r>
            <a:r>
              <a:rPr lang="it-IT" dirty="0" err="1"/>
              <a:t>S.Orsola</a:t>
            </a:r>
            <a:r>
              <a:rPr lang="it-IT" dirty="0"/>
              <a:t>, </a:t>
            </a:r>
            <a:r>
              <a:rPr lang="it-IT" dirty="0" err="1"/>
              <a:t>Osp</a:t>
            </a:r>
            <a:r>
              <a:rPr lang="it-IT" dirty="0"/>
              <a:t>. Maggiore, PS di Forlì, Ravenna, Rimini, Faenza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settore si interessa dell'attività nel campo della fisiopatologia medica, della semeiotica medica funzionale e strumentale, della metodologia clinica, della medicina basata sulle evidenze, della clinica medica generale e della terapia medica. </a:t>
            </a:r>
          </a:p>
          <a:p>
            <a:endParaRPr lang="it-IT" dirty="0"/>
          </a:p>
          <a:p>
            <a:r>
              <a:rPr lang="it-IT" dirty="0"/>
              <a:t>Il settore ha inoltre specifica competenza nella gerontologia e geriatria, nell’allergologia ed immunologia clinica, nella medicina dell’esercizio fisico e dello sport, nella medicina termale, nella medicina d’urgenza e di pronto soccorso, nella medicina vascolare, nella medicina di comunità, comprese le cure primarie, e nelle cure palliative. Sono inoltre campi di studio la nutrizione clinica e la medicina del benessere. </a:t>
            </a:r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D2ED6-765D-4E1A-B2CB-C673060D59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Reparti di </a:t>
            </a:r>
          </a:p>
          <a:p>
            <a:r>
              <a:rPr lang="it-IT" dirty="0"/>
              <a:t>-   Medicina Interna su tutto il territorio Nazionale (NB: ogni ospedale ha sempre un 	reparto di Medicina)</a:t>
            </a:r>
          </a:p>
          <a:p>
            <a:r>
              <a:rPr lang="it-IT" dirty="0"/>
              <a:t>-    Reparti di Geriatria e lungo degenze</a:t>
            </a:r>
          </a:p>
          <a:p>
            <a:pPr marL="285750" indent="-285750">
              <a:buFontTx/>
              <a:buChar char="-"/>
            </a:pPr>
            <a:r>
              <a:rPr lang="it-IT" dirty="0"/>
              <a:t>Pronto Soccorso e Medicina d’Urgenza</a:t>
            </a:r>
          </a:p>
          <a:p>
            <a:pPr marL="285750" indent="-285750">
              <a:buFontTx/>
              <a:buChar char="-"/>
            </a:pPr>
            <a:r>
              <a:rPr lang="it-IT" dirty="0"/>
              <a:t>Attività di supporto alla Chirurgia delle diverse branche in alcuni ospedali pubblici o privati</a:t>
            </a:r>
          </a:p>
          <a:p>
            <a:pPr marL="285750" indent="-285750">
              <a:buFontTx/>
              <a:buChar char="-"/>
            </a:pPr>
            <a:r>
              <a:rPr lang="it-IT" dirty="0"/>
              <a:t>Reparti di Medicina in strutture private</a:t>
            </a:r>
          </a:p>
          <a:p>
            <a:endParaRPr lang="it-IT" dirty="0"/>
          </a:p>
          <a:p>
            <a:r>
              <a:rPr lang="it-IT" dirty="0"/>
              <a:t>Possibilità di attività per competenze settoriali (non strettamente definibili come «specialistiche») a seconda del percorso individuale. Allergologia ed Immunologia, Ecografia Internistica, Ipertensione arteriosa, Dislipidemia, </a:t>
            </a:r>
            <a:r>
              <a:rPr lang="it-IT" dirty="0" err="1"/>
              <a:t>Coagulologia</a:t>
            </a:r>
            <a:r>
              <a:rPr lang="it-IT" dirty="0"/>
              <a:t>/angiologia, Diabetologia, Reumatologia, </a:t>
            </a:r>
            <a:r>
              <a:rPr lang="it-IT" dirty="0" err="1"/>
              <a:t>ecc</a:t>
            </a:r>
            <a:r>
              <a:rPr lang="it-IT" dirty="0"/>
              <a:t> ecc. che permettono attività di tipo istituzionale o libero-professionale.  </a:t>
            </a:r>
          </a:p>
        </p:txBody>
      </p:sp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354</Words>
  <Application>Microsoft Macintosh PowerPoint</Application>
  <PresentationFormat>Presentazione su schermo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Fabio Piscaglia</cp:lastModifiedBy>
  <cp:revision>70</cp:revision>
  <dcterms:created xsi:type="dcterms:W3CDTF">2017-11-13T10:11:35Z</dcterms:created>
  <dcterms:modified xsi:type="dcterms:W3CDTF">2025-05-15T06:52:22Z</dcterms:modified>
</cp:coreProperties>
</file>